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3" r:id="rId4"/>
    <p:sldId id="292" r:id="rId5"/>
    <p:sldId id="257" r:id="rId6"/>
    <p:sldId id="258" r:id="rId7"/>
    <p:sldId id="259" r:id="rId8"/>
    <p:sldId id="261" r:id="rId9"/>
    <p:sldId id="262" r:id="rId10"/>
    <p:sldId id="260" r:id="rId11"/>
    <p:sldId id="263" r:id="rId12"/>
    <p:sldId id="265" r:id="rId13"/>
    <p:sldId id="276" r:id="rId14"/>
    <p:sldId id="278" r:id="rId15"/>
    <p:sldId id="282" r:id="rId16"/>
    <p:sldId id="283" r:id="rId17"/>
    <p:sldId id="284" r:id="rId18"/>
    <p:sldId id="281" r:id="rId19"/>
    <p:sldId id="289" r:id="rId20"/>
    <p:sldId id="287" r:id="rId21"/>
    <p:sldId id="290" r:id="rId22"/>
    <p:sldId id="291" r:id="rId23"/>
    <p:sldId id="294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7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0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7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5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3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8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9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3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77F5-6E2B-4DC3-98E0-F9102DD577D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12D2-80F5-4E86-B09E-3AF453422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9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32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44" y="5346712"/>
            <a:ext cx="7884367" cy="96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33CC"/>
                </a:solidFill>
              </a:rPr>
              <a:t>Конвенция принята </a:t>
            </a:r>
            <a:r>
              <a:rPr lang="ru-RU" sz="2400" b="1" dirty="0">
                <a:solidFill>
                  <a:srgbClr val="0033CC"/>
                </a:solidFill>
              </a:rPr>
              <a:t>Генеральной ассамблеей ООН 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r>
              <a:rPr lang="ru-RU" sz="2400" b="1" dirty="0" smtClean="0">
                <a:solidFill>
                  <a:srgbClr val="0033CC"/>
                </a:solidFill>
              </a:rPr>
              <a:t>20 </a:t>
            </a:r>
            <a:r>
              <a:rPr lang="ru-RU" sz="2400" b="1" dirty="0">
                <a:solidFill>
                  <a:srgbClr val="0033CC"/>
                </a:solidFill>
              </a:rPr>
              <a:t>ноября 1989 г</a:t>
            </a:r>
            <a:r>
              <a:rPr lang="ru-RU" sz="2400" b="1" dirty="0" smtClean="0">
                <a:solidFill>
                  <a:srgbClr val="0033CC"/>
                </a:solidFill>
              </a:rPr>
              <a:t>.</a:t>
            </a:r>
            <a:endParaRPr lang="ru-RU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4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32656"/>
            <a:ext cx="3419872" cy="62646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9.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Все дети имеют право жить со своими родителями, за исключением случаев, когда это невозможно.</a:t>
            </a:r>
            <a:endParaRPr lang="ru-RU" sz="23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Ребенок не должен жить отдельно от своих родителей против своего желания, кроме случаев, когда это отвечает его интересам.  Ребенок, который не живет с обоими родителями, имеет право встречаться с ними обоими регулярно.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83426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58258"/>
            <a:ext cx="3419872" cy="5400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10.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Всем детям-беженцам должна быть предоставлена защита, гуманитарная помощь и помощь в воссоединении с семьёй. Дети-беженцы имеют право на особую защиту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</a:rPr>
              <a:t>Статья 11.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Вывозить </a:t>
            </a:r>
            <a:r>
              <a:rPr lang="ru-RU" sz="2400" dirty="0">
                <a:solidFill>
                  <a:schemeClr val="tx1"/>
                </a:solidFill>
              </a:rPr>
              <a:t>детей из страны нелегально запрещено.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503512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94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8501" y="332656"/>
            <a:ext cx="3419872" cy="597666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b="1" dirty="0" smtClean="0">
                <a:solidFill>
                  <a:srgbClr val="C00000"/>
                </a:solidFill>
              </a:rPr>
              <a:t>Статья </a:t>
            </a:r>
            <a:r>
              <a:rPr lang="ru-RU" sz="2600" b="1" dirty="0">
                <a:solidFill>
                  <a:srgbClr val="C00000"/>
                </a:solidFill>
              </a:rPr>
              <a:t>12. 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Все </a:t>
            </a:r>
            <a:r>
              <a:rPr lang="ru-RU" sz="2600" dirty="0">
                <a:solidFill>
                  <a:schemeClr val="tx1"/>
                </a:solidFill>
              </a:rPr>
              <a:t>дети имеют право свободно выражать мнение, ребёнок имеет право на то, чтобы его мнение было услышано и принято во внимание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600" b="1" dirty="0">
                <a:solidFill>
                  <a:srgbClr val="C00000"/>
                </a:solidFill>
              </a:rPr>
              <a:t>Статья 13 и статья 17. 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Все </a:t>
            </a:r>
            <a:r>
              <a:rPr lang="ru-RU" sz="2600" dirty="0">
                <a:solidFill>
                  <a:schemeClr val="tx1"/>
                </a:solidFill>
              </a:rPr>
              <a:t>дети имеют право высказывать своё мнение и получать информацию.</a:t>
            </a:r>
          </a:p>
          <a:p>
            <a:pPr algn="l"/>
            <a:r>
              <a:rPr lang="ru-RU" sz="2600" b="1" dirty="0">
                <a:solidFill>
                  <a:srgbClr val="C00000"/>
                </a:solidFill>
              </a:rPr>
              <a:t>Статья 14 и статья 15. 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Все </a:t>
            </a:r>
            <a:r>
              <a:rPr lang="ru-RU" sz="2600" dirty="0">
                <a:solidFill>
                  <a:schemeClr val="tx1"/>
                </a:solidFill>
              </a:rPr>
              <a:t>дети имеют право думать обо всём так, как они хотят, они имеют право организовывать клубы по интересам и участвовать в собраниях и организациях.</a:t>
            </a:r>
          </a:p>
          <a:p>
            <a:pPr algn="l"/>
            <a:r>
              <a:rPr lang="ru-RU" sz="2600" b="1" dirty="0">
                <a:solidFill>
                  <a:srgbClr val="C00000"/>
                </a:solidFill>
              </a:rPr>
              <a:t>Статья </a:t>
            </a:r>
            <a:r>
              <a:rPr lang="ru-RU" sz="2600" b="1" dirty="0" smtClean="0">
                <a:solidFill>
                  <a:srgbClr val="C00000"/>
                </a:solidFill>
              </a:rPr>
              <a:t>16</a:t>
            </a:r>
            <a:r>
              <a:rPr lang="ru-RU" sz="2600" b="1" dirty="0">
                <a:solidFill>
                  <a:srgbClr val="C00000"/>
                </a:solidFill>
              </a:rPr>
              <a:t>.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Все </a:t>
            </a:r>
            <a:r>
              <a:rPr lang="ru-RU" sz="2900" dirty="0">
                <a:solidFill>
                  <a:schemeClr val="tx1"/>
                </a:solidFill>
              </a:rPr>
              <a:t>дети имеют право на частную жизнь.</a:t>
            </a:r>
            <a:endParaRPr lang="ru-RU" sz="2900" dirty="0" smtClean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" y="332656"/>
            <a:ext cx="516626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03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9770" y="1628800"/>
            <a:ext cx="3419872" cy="338437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18.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Родители имеют общую и первичную ответственность за воспитание ребенка. Они обязаны в первую очередь думать об интересах ребенка.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8" y="260648"/>
            <a:ext cx="4901564" cy="58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0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9770" y="1628800"/>
            <a:ext cx="3419872" cy="36724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19.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Ребенок имеет право на защиту от физического и психического насилия, от отсутствия ухода или использования родителями или опекунами  в их интересах.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3473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7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0854"/>
            <a:ext cx="3528392" cy="648072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Статья 20.</a:t>
            </a:r>
          </a:p>
          <a:p>
            <a:pPr algn="l"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</a:rPr>
              <a:t>Ребенок имеют право на особую защиту и помощь, если у него нет возможности жить со своими родителями.</a:t>
            </a:r>
          </a:p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</a:rPr>
              <a:t>Ребенок, лишившийся семьи, имеет право на альтернативное попечение. </a:t>
            </a: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Статья </a:t>
            </a:r>
            <a:r>
              <a:rPr lang="ru-RU" sz="2200" b="1" dirty="0">
                <a:solidFill>
                  <a:srgbClr val="C00000"/>
                </a:solidFill>
              </a:rPr>
              <a:t>21.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dirty="0">
                <a:solidFill>
                  <a:schemeClr val="tx1"/>
                </a:solidFill>
              </a:rPr>
              <a:t>случае усыновления все дети имеют право на наилучшую заботу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</a:rPr>
              <a:t>При усыновлении государства обязаны позаботиться об интересах ребенка в соответствии с действующим законодательством.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26413" cy="63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7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2780928"/>
            <a:ext cx="3419872" cy="30963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22.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Ребенок-беженец, прибывший один, со своими родителями или третьим лицом, имеет право на защиту и помощь.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0" y="332656"/>
            <a:ext cx="507966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0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332656"/>
            <a:ext cx="3133506" cy="5400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Статья 23.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Любой ребенок </a:t>
            </a:r>
            <a:r>
              <a:rPr lang="ru-RU" sz="2400" dirty="0">
                <a:solidFill>
                  <a:schemeClr val="tx1"/>
                </a:solidFill>
              </a:rPr>
              <a:t>с ограниченными возможностями </a:t>
            </a:r>
            <a:r>
              <a:rPr lang="ru-RU" sz="2400" dirty="0" smtClean="0">
                <a:solidFill>
                  <a:schemeClr val="tx1"/>
                </a:solidFill>
              </a:rPr>
              <a:t>имеет </a:t>
            </a:r>
            <a:r>
              <a:rPr lang="ru-RU" sz="2400" dirty="0">
                <a:solidFill>
                  <a:schemeClr val="tx1"/>
                </a:solidFill>
              </a:rPr>
              <a:t>право на особую заботу и образование, которые помогут </a:t>
            </a:r>
            <a:r>
              <a:rPr lang="ru-RU" sz="2400" dirty="0" smtClean="0">
                <a:solidFill>
                  <a:schemeClr val="tx1"/>
                </a:solidFill>
              </a:rPr>
              <a:t>ему </a:t>
            </a:r>
            <a:r>
              <a:rPr lang="ru-RU" sz="2400" dirty="0">
                <a:solidFill>
                  <a:schemeClr val="tx1"/>
                </a:solidFill>
              </a:rPr>
              <a:t>развиваться и вести полноценную и достойную </a:t>
            </a:r>
            <a:r>
              <a:rPr lang="ru-RU" sz="2400" dirty="0" smtClean="0">
                <a:solidFill>
                  <a:schemeClr val="tx1"/>
                </a:solidFill>
              </a:rPr>
              <a:t>жизнь, обеспечивающую активное участие в жизни общества.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517889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70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9080" y="260648"/>
            <a:ext cx="3419872" cy="64087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b="1" dirty="0" smtClean="0">
                <a:solidFill>
                  <a:srgbClr val="C00000"/>
                </a:solidFill>
              </a:rPr>
              <a:t>Статья </a:t>
            </a:r>
            <a:r>
              <a:rPr lang="ru-RU" sz="7200" b="1" dirty="0">
                <a:solidFill>
                  <a:srgbClr val="C00000"/>
                </a:solidFill>
              </a:rPr>
              <a:t>24. </a:t>
            </a:r>
            <a:r>
              <a:rPr lang="ru-RU" sz="7200" dirty="0">
                <a:solidFill>
                  <a:schemeClr val="tx1"/>
                </a:solidFill>
              </a:rPr>
              <a:t>Дети имеют право получать медицинскую помощь и лечение таким способом, который наилучшим образом поможет им сохранить здоровье, а также получать информацию о способах лечения и об условиях, способных повлиять на их здоровье.</a:t>
            </a:r>
          </a:p>
          <a:p>
            <a:pPr algn="l"/>
            <a:r>
              <a:rPr lang="ru-RU" sz="7200" b="1" dirty="0">
                <a:solidFill>
                  <a:srgbClr val="C00000"/>
                </a:solidFill>
              </a:rPr>
              <a:t>Статья 25. </a:t>
            </a:r>
            <a:r>
              <a:rPr lang="ru-RU" sz="7200" dirty="0">
                <a:solidFill>
                  <a:schemeClr val="tx1"/>
                </a:solidFill>
              </a:rPr>
              <a:t>Дети, находящиеся в больницах, детских домах и других учреждениях для детей, имеют право на то, чтобы соблюдать наилучшие условия их содержания и лечения. Государство обязано проводить регулярные проверки этих условий.</a:t>
            </a:r>
          </a:p>
          <a:p>
            <a:pPr algn="l"/>
            <a:r>
              <a:rPr lang="ru-RU" sz="7200" b="1" dirty="0">
                <a:solidFill>
                  <a:srgbClr val="C00000"/>
                </a:solidFill>
              </a:rPr>
              <a:t>Статья 26. </a:t>
            </a:r>
            <a:r>
              <a:rPr lang="ru-RU" sz="7200" dirty="0">
                <a:solidFill>
                  <a:schemeClr val="tx1"/>
                </a:solidFill>
              </a:rPr>
              <a:t>Дети имеют право на помощь государства, если они в нужде и бедности</a:t>
            </a:r>
            <a:r>
              <a:rPr lang="ru-RU" sz="7200" dirty="0" smtClean="0"/>
              <a:t>.</a:t>
            </a:r>
          </a:p>
          <a:p>
            <a:pPr algn="l"/>
            <a:r>
              <a:rPr lang="ru-RU" sz="7200" b="1" dirty="0">
                <a:solidFill>
                  <a:srgbClr val="C00000"/>
                </a:solidFill>
              </a:rPr>
              <a:t>Статья 27. </a:t>
            </a:r>
            <a:r>
              <a:rPr lang="ru-RU" sz="7200" dirty="0">
                <a:solidFill>
                  <a:schemeClr val="tx1"/>
                </a:solidFill>
              </a:rPr>
              <a:t>Все дети имеют право на достаточно хороший уровень жизни, </a:t>
            </a:r>
            <a:r>
              <a:rPr lang="ru-RU" sz="7200" dirty="0" smtClean="0">
                <a:solidFill>
                  <a:schemeClr val="tx1"/>
                </a:solidFill>
              </a:rPr>
              <a:t>соответствующий </a:t>
            </a:r>
            <a:r>
              <a:rPr lang="ru-RU" sz="7200" dirty="0">
                <a:solidFill>
                  <a:schemeClr val="tx1"/>
                </a:solidFill>
              </a:rPr>
              <a:t>установленным стандартам. Это означает, что дети должны иметь еду, одежду и жильё.</a:t>
            </a:r>
          </a:p>
          <a:p>
            <a:pPr algn="l"/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514555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4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43744"/>
            <a:ext cx="3419872" cy="632561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Статья 28-29.</a:t>
            </a:r>
            <a:endParaRPr lang="ru-RU" sz="2000" b="1" dirty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Ребенок имеет право на бесплатное начальное образование. Обучение обязано подготовить ребенка к жизни, развивать уважение к правам человека и воспитывать в духе понимания, мира, терпимости и дружбы между народами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Статья 30.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Все </a:t>
            </a:r>
            <a:r>
              <a:rPr lang="ru-RU" sz="2000" dirty="0">
                <a:solidFill>
                  <a:schemeClr val="tx1"/>
                </a:solidFill>
              </a:rPr>
              <a:t>дети, принадлежащие к этническим, религиозным или языковым меньшинствам, имеют право пользоваться своей культурой, исповедовать свою религию и пользоваться родным язык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80564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1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415752"/>
            <a:ext cx="925252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43608" y="2064296"/>
            <a:ext cx="8100392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500" dirty="0">
                <a:solidFill>
                  <a:srgbClr val="00B0F0"/>
                </a:solidFill>
              </a:rPr>
              <a:t>Что такое конвенция ООН о правах ребёнка?</a:t>
            </a:r>
            <a:br>
              <a:rPr lang="ru-RU" sz="2500" dirty="0">
                <a:solidFill>
                  <a:srgbClr val="00B0F0"/>
                </a:solidFill>
              </a:rPr>
            </a:br>
            <a:r>
              <a:rPr lang="ru-RU" sz="2500" dirty="0">
                <a:solidFill>
                  <a:srgbClr val="00B0F0"/>
                </a:solidFill>
              </a:rPr>
              <a:t>«Конвенция» - это международный </a:t>
            </a:r>
            <a:r>
              <a:rPr lang="ru-RU" sz="2500" dirty="0" smtClean="0">
                <a:solidFill>
                  <a:srgbClr val="00B0F0"/>
                </a:solidFill>
              </a:rPr>
              <a:t>Договор, обязательный для выполнения. </a:t>
            </a:r>
          </a:p>
          <a:p>
            <a:pPr algn="r"/>
            <a:endParaRPr lang="ru-RU" sz="500" dirty="0">
              <a:solidFill>
                <a:srgbClr val="00B0F0"/>
              </a:solidFill>
            </a:endParaRPr>
          </a:p>
          <a:p>
            <a:pPr algn="r"/>
            <a:r>
              <a:rPr lang="ru-RU" sz="2500" dirty="0" smtClean="0">
                <a:solidFill>
                  <a:srgbClr val="0033CC"/>
                </a:solidFill>
              </a:rPr>
              <a:t>К</a:t>
            </a:r>
            <a:r>
              <a:rPr lang="ru-RU" sz="2500" dirty="0" smtClean="0">
                <a:solidFill>
                  <a:srgbClr val="00B0F0"/>
                </a:solidFill>
              </a:rPr>
              <a:t>онвенция </a:t>
            </a:r>
            <a:r>
              <a:rPr lang="ru-RU" sz="2500" dirty="0">
                <a:solidFill>
                  <a:srgbClr val="00B0F0"/>
                </a:solidFill>
              </a:rPr>
              <a:t>о правах</a:t>
            </a:r>
            <a:r>
              <a:rPr lang="ru-RU" sz="2500" dirty="0">
                <a:solidFill>
                  <a:srgbClr val="0070C0"/>
                </a:solidFill>
              </a:rPr>
              <a:t> </a:t>
            </a:r>
            <a:r>
              <a:rPr lang="ru-RU" sz="2500" dirty="0">
                <a:solidFill>
                  <a:srgbClr val="00B0F0"/>
                </a:solidFill>
              </a:rPr>
              <a:t>ребёнка состоит из статей о правах </a:t>
            </a:r>
            <a:r>
              <a:rPr lang="ru-RU" sz="2500" dirty="0" smtClean="0">
                <a:solidFill>
                  <a:srgbClr val="00B0F0"/>
                </a:solidFill>
              </a:rPr>
              <a:t>ребёнка, которые </a:t>
            </a:r>
            <a:r>
              <a:rPr lang="ru-RU" sz="2500" dirty="0">
                <a:solidFill>
                  <a:srgbClr val="00B0F0"/>
                </a:solidFill>
              </a:rPr>
              <a:t>обязаны соблюдать во всех странах. </a:t>
            </a:r>
            <a:endParaRPr lang="ru-RU" sz="2500" dirty="0" smtClean="0">
              <a:solidFill>
                <a:srgbClr val="00B0F0"/>
              </a:solidFill>
            </a:endParaRPr>
          </a:p>
          <a:p>
            <a:pPr algn="l"/>
            <a:r>
              <a:rPr lang="ru-RU" sz="2500" dirty="0" smtClean="0">
                <a:solidFill>
                  <a:srgbClr val="00B0F0"/>
                </a:solidFill>
              </a:rPr>
              <a:t>Следят </a:t>
            </a:r>
            <a:r>
              <a:rPr lang="ru-RU" sz="2500" dirty="0">
                <a:solidFill>
                  <a:srgbClr val="00B0F0"/>
                </a:solidFill>
              </a:rPr>
              <a:t>за соблюдением Конвенции специальные люди – Уполномоченные по правам ребёнка, которые есть не </a:t>
            </a:r>
            <a:r>
              <a:rPr lang="ru-RU" sz="2500" dirty="0">
                <a:solidFill>
                  <a:srgbClr val="0033CC"/>
                </a:solidFill>
              </a:rPr>
              <a:t>только в столицах, но и в разных городах каждой страны. Так что, в любой момент, тебе есть кому заявить о нарушении твоих законных прав!</a:t>
            </a:r>
            <a:endParaRPr lang="ru-RU" sz="25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5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20825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724128" y="764704"/>
            <a:ext cx="3168354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100" b="1" dirty="0" smtClean="0">
                <a:solidFill>
                  <a:srgbClr val="C00000"/>
                </a:solidFill>
              </a:rPr>
              <a:t>Статья 31.</a:t>
            </a:r>
          </a:p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Ребенок имеет право на игры, отдых и досуг.</a:t>
            </a:r>
          </a:p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Все </a:t>
            </a:r>
            <a:r>
              <a:rPr lang="ru-RU" sz="3100" dirty="0">
                <a:solidFill>
                  <a:schemeClr val="tx1"/>
                </a:solidFill>
              </a:rPr>
              <a:t>дети имеют право играть и отдыхать в таких условиях, которые способствуют их творческому и культурному развитию, занятием искусством, музыкой, театральными постановками.</a:t>
            </a:r>
            <a:endParaRPr lang="ru-RU" sz="31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0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268760"/>
            <a:ext cx="3526726" cy="3600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800" b="1" dirty="0" smtClean="0">
                <a:solidFill>
                  <a:srgbClr val="C00000"/>
                </a:solidFill>
              </a:rPr>
              <a:t>Статья 32.</a:t>
            </a:r>
          </a:p>
          <a:p>
            <a:pPr algn="l"/>
            <a:r>
              <a:rPr lang="ru-RU" sz="3800" dirty="0" smtClean="0">
                <a:solidFill>
                  <a:schemeClr val="tx1"/>
                </a:solidFill>
              </a:rPr>
              <a:t>Ребенок имеет право на защиту от экономического использования и тяжелой работы, которая вредит или мешает образованию и подвергает опасности здоровье ребенка.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4" y="548680"/>
            <a:ext cx="498284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95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149319"/>
            <a:ext cx="3526726" cy="321578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33.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Ребенок имеет право на защиту от незаконного потребления наркотиков.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" y="188640"/>
            <a:ext cx="4752528" cy="638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2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136904" cy="60486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Статья 34, статья 35 и статья 36.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дети имеют право на защиту от насилия, похищения или от любой другой формы эксплуатации.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Статья 37.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дети имеют право не быть подвергнутыми жестоким или болезненным наказаниям.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Статья 38.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дети имеют право на защиту в военное время. Военная служба или участие в военных действиях не допустимы для детей в возрасте до 18 лет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Статья 39.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дети имеют право на помощь в случаях оскорблений, отсутствия заботы или грубого обращения.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Статья 40.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дети, которые обвиняются в нарушении закона или были признаны виновными в нарушении закона, имеют право на предоставление защиты, а также на гуманное и справедливое отношение к ним.</a:t>
            </a:r>
          </a:p>
          <a:p>
            <a:pPr algn="l"/>
            <a:r>
              <a:rPr lang="ru-RU" b="1" dirty="0">
                <a:solidFill>
                  <a:srgbClr val="C00000"/>
                </a:solidFill>
              </a:rPr>
              <a:t>Статья 41.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Все </a:t>
            </a:r>
            <a:r>
              <a:rPr lang="ru-RU" dirty="0">
                <a:solidFill>
                  <a:schemeClr val="tx1"/>
                </a:solidFill>
              </a:rPr>
              <a:t>дети имеют право на соблюдение любых других прав, закреплённых в государственных или международных законах, если они в большей степени способствуют обеспечению прав ребёнка, чем Конвенция о правах ребёнка.</a:t>
            </a:r>
          </a:p>
          <a:p>
            <a:pPr algn="l"/>
            <a:r>
              <a:rPr lang="ru-RU" sz="3300" b="1" dirty="0">
                <a:solidFill>
                  <a:srgbClr val="C00000"/>
                </a:solidFill>
              </a:rPr>
              <a:t>Статья 42. </a:t>
            </a:r>
            <a:endParaRPr lang="ru-RU" sz="33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Все </a:t>
            </a:r>
            <a:r>
              <a:rPr lang="ru-RU" sz="3300" dirty="0">
                <a:solidFill>
                  <a:schemeClr val="tx1"/>
                </a:solidFill>
              </a:rPr>
              <a:t>взрослые и дети должны знать об этой Конвенции. Все дети имеют право знать о своих правах, и взрослые тоже должны знать о них.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4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136904" cy="6048672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dirty="0">
                <a:solidFill>
                  <a:srgbClr val="0033CC"/>
                </a:solidFill>
              </a:rPr>
              <a:t>Ты нуждаешься в помощи?</a:t>
            </a:r>
          </a:p>
          <a:p>
            <a:r>
              <a:rPr lang="ru-RU" sz="3100" b="1" dirty="0">
                <a:solidFill>
                  <a:srgbClr val="C00000"/>
                </a:solidFill>
              </a:rPr>
              <a:t>Позвони: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3100" dirty="0" smtClean="0">
                <a:solidFill>
                  <a:schemeClr val="tx1"/>
                </a:solidFill>
              </a:rPr>
              <a:t>Отдел выявления несовершеннолетних, </a:t>
            </a:r>
            <a:r>
              <a:rPr lang="ru-RU" sz="3100" dirty="0">
                <a:solidFill>
                  <a:schemeClr val="tx1"/>
                </a:solidFill>
              </a:rPr>
              <a:t>права </a:t>
            </a:r>
            <a:r>
              <a:rPr lang="ru-RU" sz="3100" dirty="0" smtClean="0">
                <a:solidFill>
                  <a:schemeClr val="tx1"/>
                </a:solidFill>
              </a:rPr>
              <a:t>и</a:t>
            </a:r>
          </a:p>
          <a:p>
            <a:pPr algn="just">
              <a:spcBef>
                <a:spcPts val="0"/>
              </a:spcBef>
            </a:pPr>
            <a:r>
              <a:rPr lang="ru-RU" sz="3100" dirty="0" smtClean="0">
                <a:solidFill>
                  <a:schemeClr val="tx1"/>
                </a:solidFill>
              </a:rPr>
              <a:t>законные интересы которых нарушены управления опеки </a:t>
            </a:r>
            <a:r>
              <a:rPr lang="ru-RU" sz="3100" dirty="0">
                <a:solidFill>
                  <a:schemeClr val="tx1"/>
                </a:solidFill>
              </a:rPr>
              <a:t>и </a:t>
            </a:r>
            <a:r>
              <a:rPr lang="ru-RU" sz="3100" dirty="0" smtClean="0">
                <a:solidFill>
                  <a:schemeClr val="tx1"/>
                </a:solidFill>
              </a:rPr>
              <a:t>попечительства администрации </a:t>
            </a:r>
            <a:r>
              <a:rPr lang="ru-RU" sz="3100" dirty="0" err="1" smtClean="0">
                <a:solidFill>
                  <a:schemeClr val="tx1"/>
                </a:solidFill>
              </a:rPr>
              <a:t>Сургутского</a:t>
            </a:r>
            <a:r>
              <a:rPr lang="ru-RU" sz="3100" dirty="0" smtClean="0">
                <a:solidFill>
                  <a:schemeClr val="tx1"/>
                </a:solidFill>
              </a:rPr>
              <a:t> района: </a:t>
            </a:r>
          </a:p>
          <a:p>
            <a:r>
              <a:rPr lang="ru-RU" sz="3100" b="1" dirty="0" smtClean="0">
                <a:solidFill>
                  <a:srgbClr val="C00000"/>
                </a:solidFill>
              </a:rPr>
              <a:t>8(3462) 52-60-92, 52-60-83</a:t>
            </a:r>
            <a:endParaRPr lang="ru-RU" sz="3100" b="1" dirty="0">
              <a:solidFill>
                <a:srgbClr val="C00000"/>
              </a:solidFill>
            </a:endParaRPr>
          </a:p>
          <a:p>
            <a:pPr algn="just"/>
            <a:r>
              <a:rPr lang="ru-RU" sz="3100" dirty="0">
                <a:solidFill>
                  <a:schemeClr val="tx1"/>
                </a:solidFill>
              </a:rPr>
              <a:t>2</a:t>
            </a:r>
            <a:r>
              <a:rPr lang="ru-RU" sz="3100" dirty="0" smtClean="0">
                <a:solidFill>
                  <a:schemeClr val="tx1"/>
                </a:solidFill>
              </a:rPr>
              <a:t>. </a:t>
            </a:r>
            <a:r>
              <a:rPr lang="ru-RU" sz="3100" dirty="0">
                <a:solidFill>
                  <a:schemeClr val="tx1"/>
                </a:solidFill>
              </a:rPr>
              <a:t>Консультант отдела по восстановлению нарушенных прав ребенка Управления – аппарата Уполномоченного по правам человека в Югре: </a:t>
            </a:r>
            <a:r>
              <a:rPr lang="ru-RU" sz="3100" dirty="0" smtClean="0">
                <a:solidFill>
                  <a:schemeClr val="tx1"/>
                </a:solidFill>
              </a:rPr>
              <a:t>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8(3462</a:t>
            </a:r>
            <a:r>
              <a:rPr lang="ru-RU" sz="3100" b="1" dirty="0">
                <a:solidFill>
                  <a:srgbClr val="C00000"/>
                </a:solidFill>
              </a:rPr>
              <a:t>)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>
                <a:solidFill>
                  <a:srgbClr val="C00000"/>
                </a:solidFill>
              </a:rPr>
              <a:t>52-80-00</a:t>
            </a:r>
          </a:p>
          <a:p>
            <a:pPr algn="just"/>
            <a:r>
              <a:rPr lang="ru-RU" sz="3100" dirty="0">
                <a:solidFill>
                  <a:schemeClr val="tx1"/>
                </a:solidFill>
              </a:rPr>
              <a:t>3</a:t>
            </a:r>
            <a:r>
              <a:rPr lang="ru-RU" sz="3100" dirty="0" smtClean="0">
                <a:solidFill>
                  <a:schemeClr val="tx1"/>
                </a:solidFill>
              </a:rPr>
              <a:t>. </a:t>
            </a:r>
            <a:r>
              <a:rPr lang="ru-RU" sz="3100" dirty="0">
                <a:solidFill>
                  <a:schemeClr val="tx1"/>
                </a:solidFill>
              </a:rPr>
              <a:t>Единый </a:t>
            </a:r>
            <a:r>
              <a:rPr lang="ru-RU" sz="3100" dirty="0" smtClean="0">
                <a:solidFill>
                  <a:schemeClr val="tx1"/>
                </a:solidFill>
              </a:rPr>
              <a:t>телефон </a:t>
            </a:r>
            <a:r>
              <a:rPr lang="ru-RU" sz="3100" dirty="0">
                <a:solidFill>
                  <a:schemeClr val="tx1"/>
                </a:solidFill>
              </a:rPr>
              <a:t>доверия для детей, подростков и их родителей: </a:t>
            </a:r>
            <a:endParaRPr lang="ru-RU" sz="3100" dirty="0" smtClean="0">
              <a:solidFill>
                <a:schemeClr val="tx1"/>
              </a:solidFill>
            </a:endParaRPr>
          </a:p>
          <a:p>
            <a:r>
              <a:rPr lang="ru-RU" sz="3100" dirty="0">
                <a:solidFill>
                  <a:schemeClr val="tx1"/>
                </a:solidFill>
              </a:rPr>
              <a:t>общероссийский </a:t>
            </a:r>
            <a:r>
              <a:rPr lang="ru-RU" sz="3100" dirty="0" smtClean="0">
                <a:solidFill>
                  <a:schemeClr val="tx1"/>
                </a:solidFill>
              </a:rPr>
              <a:t>: </a:t>
            </a:r>
            <a:r>
              <a:rPr lang="ru-RU" sz="3100" b="1" dirty="0" smtClean="0">
                <a:solidFill>
                  <a:srgbClr val="C00000"/>
                </a:solidFill>
              </a:rPr>
              <a:t>8-800-2000-122;</a:t>
            </a:r>
          </a:p>
          <a:p>
            <a:r>
              <a:rPr lang="ru-RU" sz="3100" b="1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в Югре </a:t>
            </a:r>
            <a:r>
              <a:rPr lang="ru-RU" sz="3100" b="1" i="1" dirty="0" smtClean="0">
                <a:solidFill>
                  <a:srgbClr val="C00000"/>
                </a:solidFill>
              </a:rPr>
              <a:t>8-800-101-1212,  8-800-101-1200. </a:t>
            </a:r>
            <a:endParaRPr lang="ru-RU" sz="3100" dirty="0" smtClean="0">
              <a:solidFill>
                <a:srgbClr val="C00000"/>
              </a:solidFill>
            </a:endParaRP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0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356"/>
            <a:ext cx="4615605" cy="62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980728"/>
            <a:ext cx="3419872" cy="50405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Конвенция о правах ребенка – это важный международный документ, в котором государства и правительства договариваются знать и соблюдать права детей во всем мире.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5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¾Ð½Ð²ÐµÐ½ÑÐ¸Ñ Ð² ÐºÐ°ÑÑÐ¸Ð½Ðº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4968552" cy="59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724128" y="4265712"/>
            <a:ext cx="316835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1.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Ребенок – это каждый человек в мире, не достигший 18 лет.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763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2264762"/>
            <a:ext cx="3356137" cy="417646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5100" b="1" dirty="0" smtClean="0">
                <a:solidFill>
                  <a:srgbClr val="C00000"/>
                </a:solidFill>
              </a:rPr>
              <a:t>Статья 2</a:t>
            </a:r>
          </a:p>
          <a:p>
            <a:pPr algn="l"/>
            <a:r>
              <a:rPr lang="ru-RU" sz="5100" dirty="0" smtClean="0">
                <a:solidFill>
                  <a:schemeClr val="tx1"/>
                </a:solidFill>
              </a:rPr>
              <a:t>Все дети имеют одинаковые права и равную ценность. </a:t>
            </a:r>
          </a:p>
          <a:p>
            <a:pPr algn="l"/>
            <a:r>
              <a:rPr lang="ru-RU" sz="5100" dirty="0" smtClean="0">
                <a:solidFill>
                  <a:schemeClr val="tx1"/>
                </a:solidFill>
              </a:rPr>
              <a:t>Они </a:t>
            </a:r>
            <a:r>
              <a:rPr lang="ru-RU" sz="5100" dirty="0">
                <a:solidFill>
                  <a:schemeClr val="tx1"/>
                </a:solidFill>
              </a:rPr>
              <a:t>имеют право на защиту от дискриминации. </a:t>
            </a:r>
            <a:endParaRPr lang="ru-RU" sz="5100" dirty="0" smtClean="0">
              <a:solidFill>
                <a:schemeClr val="tx1"/>
              </a:solidFill>
            </a:endParaRPr>
          </a:p>
          <a:p>
            <a:pPr algn="l"/>
            <a:r>
              <a:rPr lang="ru-RU" sz="5100" dirty="0" smtClean="0">
                <a:solidFill>
                  <a:schemeClr val="tx1"/>
                </a:solidFill>
              </a:rPr>
              <a:t>Это </a:t>
            </a:r>
            <a:r>
              <a:rPr lang="ru-RU" sz="5100" dirty="0">
                <a:solidFill>
                  <a:schemeClr val="tx1"/>
                </a:solidFill>
              </a:rPr>
              <a:t>означает, что все дети имеют одинаковые права, независимо от цвета кожи, пола, возраста или религии.</a:t>
            </a:r>
            <a:endParaRPr lang="ru-RU" sz="51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1441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2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6672"/>
            <a:ext cx="3419872" cy="40324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Статья 3.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Все </a:t>
            </a:r>
            <a:r>
              <a:rPr lang="ru-RU" sz="2400" dirty="0">
                <a:solidFill>
                  <a:schemeClr val="tx1"/>
                </a:solidFill>
              </a:rPr>
              <a:t>взрослые всегда должны поступать так, чтобы обеспечить наилучшие интересы детей.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699"/>
            <a:ext cx="4680520" cy="60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4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1628800"/>
            <a:ext cx="3419872" cy="475252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100" b="1" dirty="0" smtClean="0">
                <a:solidFill>
                  <a:srgbClr val="C00000"/>
                </a:solidFill>
              </a:rPr>
              <a:t>Статья 4.</a:t>
            </a:r>
          </a:p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Государства Конвенции должны стремиться в меру всех имеющихся в их распоряжении ресурсов осуществлять социальные, экономические и культурные права ребенка. Если ресурсов не хватает, необходимо искать решения путем международного сотрудничества.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505012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9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9770" y="1196752"/>
            <a:ext cx="3419872" cy="4608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>
                <a:solidFill>
                  <a:srgbClr val="C00000"/>
                </a:solidFill>
              </a:rPr>
              <a:t>Статья 5 и статья 18. </a:t>
            </a:r>
            <a:r>
              <a:rPr lang="ru-RU" sz="2600" dirty="0">
                <a:solidFill>
                  <a:schemeClr val="tx1"/>
                </a:solidFill>
              </a:rPr>
              <a:t>Родители несут основную долю ответственности за воспитание своих детей. Наилучшие интересы ребёнка являются предметом их основной заботы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600" b="1" dirty="0" smtClean="0">
                <a:solidFill>
                  <a:srgbClr val="C00000"/>
                </a:solidFill>
              </a:rPr>
              <a:t>Статья 6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Каждый ребенок имеет право на жизнь и развитие.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896544" cy="594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2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2681136"/>
            <a:ext cx="3419872" cy="374441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Статьи 7 и статья 8.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Ребенок имеет </a:t>
            </a:r>
            <a:r>
              <a:rPr lang="ru-RU" sz="2400" dirty="0">
                <a:solidFill>
                  <a:schemeClr val="tx1"/>
                </a:solidFill>
              </a:rPr>
              <a:t>право на имя и </a:t>
            </a:r>
            <a:r>
              <a:rPr lang="ru-RU" sz="2400" dirty="0" smtClean="0">
                <a:solidFill>
                  <a:schemeClr val="tx1"/>
                </a:solidFill>
              </a:rPr>
              <a:t>национальность, на  </a:t>
            </a:r>
            <a:r>
              <a:rPr lang="ru-RU" sz="2400" dirty="0">
                <a:solidFill>
                  <a:schemeClr val="tx1"/>
                </a:solidFill>
              </a:rPr>
              <a:t>приобретение </a:t>
            </a:r>
            <a:r>
              <a:rPr lang="ru-RU" sz="2400" dirty="0" smtClean="0">
                <a:solidFill>
                  <a:schemeClr val="tx1"/>
                </a:solidFill>
              </a:rPr>
              <a:t> и сохранение гражданства.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" y="332656"/>
            <a:ext cx="477900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197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1167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Байдакова Анна Николаевна</cp:lastModifiedBy>
  <cp:revision>59</cp:revision>
  <dcterms:created xsi:type="dcterms:W3CDTF">2018-10-05T10:04:04Z</dcterms:created>
  <dcterms:modified xsi:type="dcterms:W3CDTF">2022-11-16T10:10:41Z</dcterms:modified>
</cp:coreProperties>
</file>